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HK Grotesk Light" charset="1" panose="00000400000000000000"/>
      <p:regular r:id="rId48"/>
    </p:embeddedFont>
    <p:embeddedFont>
      <p:font typeface="TT Norms" charset="1" panose="02000503030000020003"/>
      <p:regular r:id="rId49"/>
    </p:embeddedFont>
    <p:embeddedFont>
      <p:font typeface="Canva Sans" charset="1" panose="020B0503030501040103"/>
      <p:regular r:id="rId50"/>
    </p:embeddedFont>
    <p:embeddedFont>
      <p:font typeface="HK Grotesk Bold" charset="1" panose="00000800000000000000"/>
      <p:regular r:id="rId51"/>
    </p:embeddedFont>
    <p:embeddedFont>
      <p:font typeface="HK Grotesk" charset="1" panose="00000500000000000000"/>
      <p:regular r:id="rId52"/>
    </p:embeddedFont>
    <p:embeddedFont>
      <p:font typeface="The Seasons Italics" charset="1" panose="00000000000000000000"/>
      <p:regular r:id="rId53"/>
    </p:embeddedFont>
    <p:embeddedFont>
      <p:font typeface="Loubag" charset="1" panose="02020A03060303060403"/>
      <p:regular r:id="rId54"/>
    </p:embeddedFont>
    <p:embeddedFont>
      <p:font typeface="Loubag Bold" charset="1" panose="02020A03060303060403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12709" y="2146027"/>
            <a:ext cx="8018858" cy="81409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1112" y="2450423"/>
            <a:ext cx="12758976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VIRTUAL CLUSTERS AND RESOURCE MANAGEMENT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3524" y="942975"/>
            <a:ext cx="16685776" cy="79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Virtual Machines and Virtualization of Clusters and Data Centers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3297" y="4301449"/>
            <a:ext cx="6047304" cy="513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Krishna Sagar</a:t>
            </a: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Lakshith</a:t>
            </a: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Likitha s</a:t>
            </a: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N Jhansi mahalakshmi</a:t>
            </a:r>
          </a:p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Suvarnakar 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56948" y="3858219"/>
            <a:ext cx="8105061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Batch 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2120" y="1678808"/>
            <a:ext cx="15777180" cy="80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1. Overview of Live VM Migration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Process of moving a running Virtual Machine (VM) from one host to another.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Ensures minimal downtime and service disruption.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Common in cloud computing, HPC, and virtual clusters.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2. Importance of Live Migration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Enables dynamic resource allocation.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Supports load balancing and server consolidation.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Facilitates disaster recovery and failover.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3. Virtual Cluster Management Approaches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Guest-based manager: Cluster manager runs inside guest OS (e.g., openMosix).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Host-based manager: Cluster manager runs on host system (e.g., VMware HA).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Independent cluster manager: Manages both host and guest, increasing complexity.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- Integrated cluster manager: Distinguishes between virtual and physical resources.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69508" y="962025"/>
            <a:ext cx="118991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Live VM Migration: Steps and Performance Effects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5410" y="1396780"/>
            <a:ext cx="15777180" cy="803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4</a:t>
            </a: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. Six Steps of Live VM Migration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Step 0 &amp; 1: Migration starts; prepares VM and selects target host.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Step 2: Memory transfer begins with iterative pre-copying.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Step 3: VM suspends; final memory and CPU/network states copied.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Step 4 &amp; 5: VM activated on target host; network connections redirected.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5. Performance Effects of Migration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Downtime: Minimal service unavailability (e.g., 165ms in experiments).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Throughput Impact: Gradual reduction in data transfer rate during migration.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Overhead Considerations: Optimizing for minimal CPU, memory, and bandwidth use.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6. Application in Cloud Computing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Key for elastic resource provisioning.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Enables seamless failover and scaling.</a:t>
            </a:r>
          </a:p>
          <a:p>
            <a:pPr algn="just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- Critical for uninterrupted cloud services.</a:t>
            </a:r>
          </a:p>
          <a:p>
            <a:pPr algn="just">
              <a:lnSpc>
                <a:spcPts val="37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873993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8391" y="260524"/>
            <a:ext cx="13272227" cy="9765952"/>
          </a:xfrm>
          <a:custGeom>
            <a:avLst/>
            <a:gdLst/>
            <a:ahLst/>
            <a:cxnLst/>
            <a:rect r="r" b="b" t="t" l="l"/>
            <a:pathLst>
              <a:path h="9765952" w="13272227">
                <a:moveTo>
                  <a:pt x="0" y="0"/>
                </a:moveTo>
                <a:lnTo>
                  <a:pt x="13272226" y="0"/>
                </a:lnTo>
                <a:lnTo>
                  <a:pt x="13272226" y="9765952"/>
                </a:lnTo>
                <a:lnTo>
                  <a:pt x="0" y="976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09" r="0" b="-140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7140" y="1385696"/>
            <a:ext cx="13804157" cy="7126396"/>
          </a:xfrm>
          <a:custGeom>
            <a:avLst/>
            <a:gdLst/>
            <a:ahLst/>
            <a:cxnLst/>
            <a:rect r="r" b="b" t="t" l="l"/>
            <a:pathLst>
              <a:path h="7126396" w="13804157">
                <a:moveTo>
                  <a:pt x="0" y="0"/>
                </a:moveTo>
                <a:lnTo>
                  <a:pt x="13804156" y="0"/>
                </a:lnTo>
                <a:lnTo>
                  <a:pt x="13804156" y="7126396"/>
                </a:lnTo>
                <a:lnTo>
                  <a:pt x="0" y="7126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674398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15964" y="-418952"/>
            <a:ext cx="8425378" cy="11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3215964" y="-418952"/>
            <a:ext cx="8425378" cy="11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17202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31311" y="5448690"/>
            <a:ext cx="8425378" cy="11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83711" y="5601090"/>
            <a:ext cx="8425378" cy="11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6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181" y="1360700"/>
            <a:ext cx="16935473" cy="8344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6"/>
              </a:lnSpc>
              <a:spcBef>
                <a:spcPct val="0"/>
              </a:spcBef>
            </a:pPr>
          </a:p>
          <a:p>
            <a:pPr algn="l">
              <a:lnSpc>
                <a:spcPts val="4526"/>
              </a:lnSpc>
              <a:spcBef>
                <a:spcPct val="0"/>
              </a:spcBef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This is one of the most important aspects of VM migration. Moving the memory instance of a VM from one physical host to another can be approached in any number of ways.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But traditionally, the concepts behind the techniques tend to share common implementation paradigms.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The techniques employed for this purpose depend upon the characteristics of application/ workloads supported by the guest OS.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Memory migration can be in a range of hundreds of megabytes to a few gigabytes in a typical </a:t>
            </a:r>
            <a:r>
              <a:rPr lang="en-US" sz="3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system today, and it needs to be done in an efficient manner.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8756" y="777706"/>
            <a:ext cx="1559048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Migration of Memory, Files, and Network Resources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56" y="1671947"/>
            <a:ext cx="4584025" cy="61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  <a:spcBef>
                <a:spcPct val="0"/>
              </a:spcBef>
            </a:pPr>
            <a:r>
              <a:rPr lang="en-US" sz="3633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Memory Migration: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3954" y="1368403"/>
            <a:ext cx="14685550" cy="6599579"/>
          </a:xfrm>
          <a:custGeom>
            <a:avLst/>
            <a:gdLst/>
            <a:ahLst/>
            <a:cxnLst/>
            <a:rect r="r" b="b" t="t" l="l"/>
            <a:pathLst>
              <a:path h="6599579" w="14685550">
                <a:moveTo>
                  <a:pt x="0" y="0"/>
                </a:moveTo>
                <a:lnTo>
                  <a:pt x="14685550" y="0"/>
                </a:lnTo>
                <a:lnTo>
                  <a:pt x="14685550" y="6599579"/>
                </a:lnTo>
                <a:lnTo>
                  <a:pt x="0" y="659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40950" y="8299228"/>
            <a:ext cx="13411557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Live migration of VM from the Dom0 domain to a Xen-enabled target host.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5357" y="1233809"/>
            <a:ext cx="527113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File System Migration: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5950" y="2093958"/>
            <a:ext cx="16796099" cy="754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To support VM migration, a system must provide each VM with a consistent, location-independent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view of the file system that is available on all hosts.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2" indent="-356231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A simple way to achieve this is to provide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each VM with its own virtual disk which the file system is mapped to and transport the contents of this virtual disk along with the other states of the VM.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2" indent="-356231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However, due to the current trend of high capacity disks, migration of the contents of an entire disk over a network is not a viable solution.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2" indent="-356231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Another way is to have a global file system across all machines where a VM could be located. This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way removes the need to copy files from one machine to another because all files are network accessible.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7507" y="688657"/>
            <a:ext cx="465665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Network Migration: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114" y="1432244"/>
            <a:ext cx="17463772" cy="812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migrating VM should maintain all open network connections without relying on forwarding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mechanisms on the original host or on support from mobility or redirection mechanisms.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8" indent="-356234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To enable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remote systems to locate and communicate with a VM, each VM must be assigned a virtual IP address known to other entities.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8" indent="-356234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This address can be distinct from the IP address of the host machine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where the VM is currently located.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8" indent="-356234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Each VM can also have its own distinct virtual MAC address. </a:t>
            </a: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The VMM maintains a mapping of the virtual IP and MAC addresses to their corresponding VMs.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 marL="712468" indent="-356234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In general, a migrating VM includes all the protocol states and carries its IP address with it.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5547" y="1253376"/>
            <a:ext cx="1279386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Live Migration of VMs between Two Xen-Enabled Hosts: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930" y="3129684"/>
            <a:ext cx="16734140" cy="563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Xen supports live migration. It is a useful feature and natural extension to virtualization platforms that </a:t>
            </a: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allows for the transfer of a VM from one physical machine to another with little or no downtime of the services hosted by the VM.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Live migration transfers the working state and memory of a VM across a net </a:t>
            </a: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work when it is running. 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Xen also supports VM migration by using a mechanism called Remote Direct </a:t>
            </a: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Memory Access (RDMA).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32760"/>
            <a:ext cx="940927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9B7CB2"/>
                </a:solidFill>
                <a:latin typeface="Loubag"/>
                <a:ea typeface="Loubag"/>
                <a:cs typeface="Loubag"/>
                <a:sym typeface="Loubag"/>
              </a:rPr>
              <a:t>Dynamic  Deployment of Virtual Clusters: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1991" y="2964760"/>
            <a:ext cx="16734140" cy="626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"Dynamic Deployment of Virtual Clusters" refers to the process of creating, managing, and scaling virtual clusters on demand, often in cloud or virtualized environments. 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This approach is commonly used in cloud computing, high-performance computing (HPC), and container orchestration.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Virtual Clusters Concept: Enables dynamic allocation of computing resources from a shared physical infrastructure.</a:t>
            </a:r>
          </a:p>
          <a:p>
            <a:pPr algn="l">
              <a:lnSpc>
                <a:spcPts val="4950"/>
              </a:lnSpc>
            </a:pPr>
          </a:p>
          <a:p>
            <a:pPr algn="l">
              <a:lnSpc>
                <a:spcPts val="495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86776" y="0"/>
            <a:ext cx="6380816" cy="10287000"/>
          </a:xfrm>
          <a:prstGeom prst="rect">
            <a:avLst/>
          </a:prstGeom>
          <a:solidFill>
            <a:srgbClr val="B191C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531649" y="1028700"/>
            <a:ext cx="7188992" cy="128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</a:pPr>
            <a:r>
              <a:rPr lang="en-US" b="true" sz="9600">
                <a:solidFill>
                  <a:srgbClr val="13110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77645" y="3615635"/>
            <a:ext cx="1091684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3.4.1 Physical cluster versus virtual cluster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5659" y="4496380"/>
            <a:ext cx="13323115" cy="162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3.4.2 </a:t>
            </a: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Live VM Migration:</a:t>
            </a:r>
          </a:p>
          <a:p>
            <a:pPr algn="l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           </a:t>
            </a: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Steps and  Performance Effects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95659" y="6209214"/>
            <a:ext cx="13592341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3.4.3 </a:t>
            </a: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Migration of Memory, Files, and </a:t>
            </a:r>
          </a:p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           Network   Resources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5659" y="8129637"/>
            <a:ext cx="1359234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3.4.4 Dynamic deployment of virtual cluster</a:t>
            </a: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5659" y="2401092"/>
            <a:ext cx="1359234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9B7CB2"/>
                </a:solidFill>
                <a:latin typeface="TT Norms"/>
                <a:ea typeface="TT Norms"/>
                <a:cs typeface="TT Norms"/>
                <a:sym typeface="TT Norms"/>
              </a:rPr>
              <a:t> 3.4  Virtual cluster and resource management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15964" y="-418952"/>
            <a:ext cx="8425378" cy="117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60346"/>
            <a:ext cx="16734140" cy="815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COD (Cluster-on-Demand): Developed at Duke University, allowing users to create and manage virtual clusters dynamically.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VIOLIN Project: Developed at Purdue University, focusing on adaptive virtual environments with VM migration capabilities.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Resource Management: Supports policy-based sharing, resource reservation, and adaptive provisioning.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Workload Scaling: Virtual clusters can dynamically expand or shrink based on real-time workload demands.</a:t>
            </a:r>
          </a:p>
          <a:p>
            <a:pPr algn="l">
              <a:lnSpc>
                <a:spcPts val="4950"/>
              </a:lnSpc>
            </a:pPr>
          </a:p>
          <a:p>
            <a:pPr algn="l">
              <a:lnSpc>
                <a:spcPts val="495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20322"/>
            <a:ext cx="16734140" cy="689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Experimentation: COD was tested on 80 IBM xSeries-335 servers, showing significant flexibility in resource utilization.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Efficiency &amp; Performance: Virtualization improves resource utilization while maintaining low adaptation overhead (less than 1%).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Virtual Networking: A crucial component for seamless integration and communication between virtualized environments.</a:t>
            </a:r>
          </a:p>
          <a:p>
            <a:pPr algn="l">
              <a:lnSpc>
                <a:spcPts val="4950"/>
              </a:lnSpc>
            </a:pPr>
          </a:p>
          <a:p>
            <a:pPr algn="l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Grid &amp; Cloud Computing Impact: These technologies contribute to efficient computing utilities, enabling scalable and cost-effective solutions.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6472" y="3562048"/>
            <a:ext cx="16734140" cy="246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9"/>
              </a:lnSpc>
            </a:pPr>
            <a:r>
              <a:rPr lang="en-US" sz="6699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MULTIPLE CHOICE QUESTIONS</a:t>
            </a:r>
          </a:p>
          <a:p>
            <a:pPr algn="l">
              <a:lnSpc>
                <a:spcPts val="10049"/>
              </a:lnSpc>
            </a:pPr>
            <a:r>
              <a:rPr lang="en-US" sz="6699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(MCQ’s)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3744" y="2282462"/>
            <a:ext cx="16724256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1. What is one of the key advantages of using Template VMs in virtual clusters?*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They increase the physical storage requirement for each VM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They allow quick setup of customized software stacks with preinstalled OS and libraries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They prevent live migration of VMs between physical nodes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They restrict VMs to using only one operating system 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2391" y="3225334"/>
            <a:ext cx="12463344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</a:p>
          <a:p>
            <a:pPr algn="ctr">
              <a:lnSpc>
                <a:spcPts val="4500"/>
              </a:lnSpc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 </a:t>
            </a:r>
          </a:p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They allow quick setup of customized software stacks with 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preinstalled OS and libraries 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687" y="2419350"/>
            <a:ext cx="16796313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*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2. How does the Copy-on-Write (COW) format help in VM deployment?*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It reduces disk space usage by creating small, efficient backups instead of copying entire disk images  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It prevents virtual clusters from resizing dynamically  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It forces users to manually configure each new VM from scratch  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It increases deployment time by making full copies of disk images 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0958" y="3781948"/>
            <a:ext cx="11526084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It reduces disk space usage by creating small, efficient 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backups instead of copying entire disk images 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4823" y="2322412"/>
            <a:ext cx="16843177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*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3. What is a major consideration when using live migration in virtual clusters?*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It always improves system performance without any drawbacks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Excessive migration can negatively impact system performance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It does not require any network configuration adjustments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Physical node failures do not affect live migration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6714" y="3909059"/>
            <a:ext cx="13714571" cy="169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B)  Excessive migration can negatively impact system performance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1687" y="2251408"/>
            <a:ext cx="16380380" cy="512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*4. What is the main challenge of memory migration in VM migration?*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Ensuring the physical host has enough CPU power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Efficiently moving memory, which can range from hundreds of MBs to a few GBs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Changing the VM's operating system during migration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Restarting the VM after migration 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59848" y="3198619"/>
            <a:ext cx="9045498" cy="7088381"/>
          </a:xfrm>
          <a:custGeom>
            <a:avLst/>
            <a:gdLst/>
            <a:ahLst/>
            <a:cxnLst/>
            <a:rect r="r" b="b" t="t" l="l"/>
            <a:pathLst>
              <a:path h="7088381" w="9045498">
                <a:moveTo>
                  <a:pt x="0" y="0"/>
                </a:moveTo>
                <a:lnTo>
                  <a:pt x="9045499" y="0"/>
                </a:lnTo>
                <a:lnTo>
                  <a:pt x="9045499" y="7088381"/>
                </a:lnTo>
                <a:lnTo>
                  <a:pt x="0" y="708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3181" y="-82051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8681" y="2379251"/>
            <a:ext cx="17589319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physical cluster is a collection of servers (physical machines) interconnected by a physical network such as a LAN.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75" y="5606446"/>
            <a:ext cx="17516475" cy="3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Traditional VM setups need manual configuration, causing inefficiencies.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More VMs can lead to resource overloading or underutilization due to improper configurations.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Amazon EC2 offers elastic computing power for easy VM creation and management.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Virtualization platforms like XenServer and VMware ESX Server support bridging mode, allowing VMs to act as separate networked devices.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Bridging mode facilitates free communication and and helps VMs automatically set up their network settings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3023" y="3700109"/>
            <a:ext cx="17614977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Virtual clusters consist of VMs running on multiple distributed servers from one or more physical clusters. These VMs communicate with each other through a virtual network that operates over multiple physical networks.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8681" y="329873"/>
            <a:ext cx="20942662" cy="1439779"/>
            <a:chOff x="0" y="0"/>
            <a:chExt cx="27923549" cy="19197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24816"/>
              <a:ext cx="15886032" cy="1094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71"/>
                </a:lnSpc>
                <a:spcBef>
                  <a:spcPct val="0"/>
                </a:spcBef>
              </a:pPr>
              <a:r>
                <a:rPr lang="en-US" sz="4908" i="true">
                  <a:solidFill>
                    <a:srgbClr val="B191C7"/>
                  </a:solidFill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3.4.1 Physical cluster versus virtual cluster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689711" y="-950808"/>
              <a:ext cx="11233838" cy="1523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8527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2761" y="3607926"/>
            <a:ext cx="10516434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B)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Efficiently moving memory, which can range from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hundreds of MBs to a few GBs 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1629" y="2251408"/>
            <a:ext cx="16686371" cy="512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*5. Why is migrating an entire virtual disk over a network not a viable solution?*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It requires too much CPU processing power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It results in data loss during transfer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High-capacity disks make it inefficient to transfer all contents over a network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Virtual disks cannot be copied over a network 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7032" y="3633647"/>
            <a:ext cx="10533936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C)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 High-capacity disks make it inefficient to transfer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all contents over a network 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8244" y="2284875"/>
            <a:ext cx="15567065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*6. How does a migrating VM maintain network connectivity?*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By using the IP address of the host machine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By relying on network forwarding mechanisms on the original host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By resetting all network connections after migration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By carrying its IP and MAC address with it and maintaining protocol states 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7738" y="3962400"/>
            <a:ext cx="9712523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D) 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By carrying its IP and MAC address with it and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maintaining protocol states</a:t>
            </a: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94535" y="2259153"/>
            <a:ext cx="14951612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*7. What is the primary goal of live VM migration?*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Moving a running VM to another host with minimal downtime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</a:p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Permanently shutting down a VM for maintenance   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</a:p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Increasing the physical hardware requirements for a VM  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</a:p>
          <a:p>
            <a:pPr algn="just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Duplicating VMs across multiple hosts for backup  </a:t>
            </a:r>
          </a:p>
          <a:p>
            <a:pPr algn="just"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9025" y="4131702"/>
            <a:ext cx="9873088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A) 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Moving a running VM to another host with minimal downtime 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570" y="2284875"/>
            <a:ext cx="15723514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*8. Which step in live VM migration involves suspending the VM and copying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 final memory and CPU states?*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Step 0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Step 1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Step 5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Step 3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70025" y="4248150"/>
            <a:ext cx="7198050" cy="169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D)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 Step 3 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5966" y="2251408"/>
            <a:ext cx="13946624" cy="569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*9. What is the primary benefit of Virtual Clusters?*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Fixed allocation of resources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Dynamic allocation of computing resources from a shared physical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infrastructure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Eliminating virtualization overhead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Reducing the need for networking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3420" y="5076825"/>
            <a:ext cx="17217221" cy="418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Virtual machines (VMs) are dynamically assigned to a virtual cluster with key features: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Nodes can be physical or virtual, running multiple operating systems on one server.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Each VM uses a guest OS different from the host OS managing resources.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VMs enhance resource usage and application flexibility by combining functions on a single server.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VMs can be replicated across servers for improved distributed parallelism, fault tolerance, and disaster recovery.</a:t>
            </a:r>
          </a:p>
          <a:p>
            <a:pPr algn="l" marL="647697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The virtual cluster size can adjust dynamically, like a P2P network.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 physical node failure stops its VMs, but VM failures do not impact the host system.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8902607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38374" y="326688"/>
            <a:ext cx="3949626" cy="2786282"/>
          </a:xfrm>
          <a:custGeom>
            <a:avLst/>
            <a:gdLst/>
            <a:ahLst/>
            <a:cxnLst/>
            <a:rect r="r" b="b" t="t" l="l"/>
            <a:pathLst>
              <a:path h="2786282" w="3949626">
                <a:moveTo>
                  <a:pt x="0" y="0"/>
                </a:moveTo>
                <a:lnTo>
                  <a:pt x="3949626" y="0"/>
                </a:lnTo>
                <a:lnTo>
                  <a:pt x="3949626" y="2786282"/>
                </a:lnTo>
                <a:lnTo>
                  <a:pt x="0" y="2786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9224" y="1185428"/>
            <a:ext cx="17005614" cy="3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three critical design issues of virtual clusters: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•</a:t>
            </a: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live migration of VMs-moving a VM from one physical server to another without shutting it down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•memory and file migrations-transferring the memory and files of a VM when it moves to a different server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•dynamic deployment of virtual clusters-allows VMs to be added or removed from a cluster based on current needs. 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42892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7875" y="4248150"/>
            <a:ext cx="12292251" cy="283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B) 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Dynamic allocation of computing resources from a shared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physical infrastructure 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355" y="-154527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4581" y="2251408"/>
            <a:ext cx="16023788" cy="512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*10. What was the outcome of testing COD on 80 IBM xSeries-335 servers?*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A)  Increased virtualization overhead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B)  Limited resource utilization 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C)  Reduced computing efficiency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D)  Improved flexibility in resource management 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198050" cy="8008015"/>
          </a:xfrm>
          <a:custGeom>
            <a:avLst/>
            <a:gdLst/>
            <a:ahLst/>
            <a:cxnLst/>
            <a:rect r="r" b="b" t="t" l="l"/>
            <a:pathLst>
              <a:path h="8008015" w="7198050">
                <a:moveTo>
                  <a:pt x="0" y="0"/>
                </a:moveTo>
                <a:lnTo>
                  <a:pt x="7198050" y="0"/>
                </a:lnTo>
                <a:lnTo>
                  <a:pt x="7198050" y="8008015"/>
                </a:lnTo>
                <a:lnTo>
                  <a:pt x="0" y="800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1377" y="4248150"/>
            <a:ext cx="9725144" cy="169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*Answer:*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ubag Bold"/>
                <a:ea typeface="Loubag Bold"/>
                <a:cs typeface="Loubag Bold"/>
                <a:sym typeface="Loubag Bold"/>
              </a:rPr>
              <a:t> D)  </a:t>
            </a:r>
            <a:r>
              <a:rPr lang="en-US" sz="3000">
                <a:solidFill>
                  <a:srgbClr val="000000"/>
                </a:solidFill>
                <a:latin typeface="Loubag"/>
                <a:ea typeface="Loubag"/>
                <a:cs typeface="Loubag"/>
                <a:sym typeface="Loubag"/>
              </a:rPr>
              <a:t>Improved flexibility in resource management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629" y="2229884"/>
            <a:ext cx="14550742" cy="7275371"/>
          </a:xfrm>
          <a:custGeom>
            <a:avLst/>
            <a:gdLst/>
            <a:ahLst/>
            <a:cxnLst/>
            <a:rect r="r" b="b" t="t" l="l"/>
            <a:pathLst>
              <a:path h="7275371" w="14550742">
                <a:moveTo>
                  <a:pt x="0" y="0"/>
                </a:moveTo>
                <a:lnTo>
                  <a:pt x="14550742" y="0"/>
                </a:lnTo>
                <a:lnTo>
                  <a:pt x="14550742" y="7275371"/>
                </a:lnTo>
                <a:lnTo>
                  <a:pt x="0" y="727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479" y="949959"/>
            <a:ext cx="16940143" cy="843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</a:pP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System virtualization requires efficient management of VMs acr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oss multiple physical nodes (virtual clusters) to create a high-performance computing environment. This includes:</a:t>
            </a:r>
          </a:p>
          <a:p>
            <a:pPr algn="l" marL="0" indent="0" lvl="0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b="true" sz="3200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Deployment &amp; Management: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Virtual clusters need proper setup, monitoring, and resource management.</a:t>
            </a:r>
          </a:p>
          <a:p>
            <a:pPr algn="l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b="true" sz="3200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Optimization Techniques: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Load balancing, server consolidation, and fault tolerance help improve efficiency.</a:t>
            </a:r>
          </a:p>
          <a:p>
            <a:pPr algn="l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b="true" sz="3200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VM Image Storage: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Storing VM images efficiently is crucial due to their large numbers.</a:t>
            </a:r>
          </a:p>
          <a:p>
            <a:pPr algn="l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b="true" sz="3200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Template VMs: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Preinstalled templates (OS and libraries) allow users to quickly build customized software stacks.</a:t>
            </a:r>
          </a:p>
          <a:p>
            <a:pPr algn="l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b="true" sz="3200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Host &amp; Guest Systems:</a:t>
            </a: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Physical machines (hosts) run VMs (guests), which may have different operating systems.</a:t>
            </a:r>
          </a:p>
          <a:p>
            <a:pPr algn="l">
              <a:lnSpc>
                <a:spcPts val="3200"/>
              </a:lnSpc>
            </a:pPr>
          </a:p>
          <a:p>
            <a:pPr algn="l" marL="690895" indent="-345448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13110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Each VM can be deployed on a remote server or duplicated across multiple servers within the same or different physical clusters. The structure of a virtual cluster is flexible, allowing VM nodes to be added, removed, or moved dynamically.</a:t>
            </a:r>
          </a:p>
          <a:p>
            <a:pPr algn="l">
              <a:lnSpc>
                <a:spcPts val="32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8821702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92544"/>
            <a:ext cx="15749897" cy="7579638"/>
          </a:xfrm>
          <a:custGeom>
            <a:avLst/>
            <a:gdLst/>
            <a:ahLst/>
            <a:cxnLst/>
            <a:rect r="r" b="b" t="t" l="l"/>
            <a:pathLst>
              <a:path h="7579638" w="15749897">
                <a:moveTo>
                  <a:pt x="0" y="0"/>
                </a:moveTo>
                <a:lnTo>
                  <a:pt x="15749897" y="0"/>
                </a:lnTo>
                <a:lnTo>
                  <a:pt x="15749897" y="7579638"/>
                </a:lnTo>
                <a:lnTo>
                  <a:pt x="0" y="757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7355" y="1390650"/>
            <a:ext cx="17206311" cy="813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Fast Deployment</a:t>
            </a:r>
            <a:r>
              <a:rPr lang="en-US" sz="3099">
                <a:solidFill>
                  <a:srgbClr val="B191C7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  <a:r>
              <a:rPr lang="en-US" sz="30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099">
                <a:solidFill>
                  <a:srgbClr val="13110F"/>
                </a:solidFill>
                <a:latin typeface="HK Grotesk"/>
                <a:ea typeface="HK Grotesk"/>
                <a:cs typeface="HK Grotesk"/>
                <a:sym typeface="HK Grotesk"/>
              </a:rPr>
              <a:t>The system should quickly set up software stacks (OS, libraries, applications) on physical nodes and efficiently switch between virtual clusters for different users.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Resource Optimization:</a:t>
            </a:r>
            <a:r>
              <a:rPr lang="en-US" sz="3099">
                <a:solidFill>
                  <a:srgbClr val="13110F"/>
                </a:solidFill>
                <a:latin typeface="HK Grotesk"/>
                <a:ea typeface="HK Grotesk"/>
                <a:cs typeface="HK Grotesk"/>
                <a:sym typeface="HK Grotesk"/>
              </a:rPr>
              <a:t> When a user is done, their virtual cluster should shut down or suspend to free resources for others.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Green Computing:</a:t>
            </a:r>
            <a:r>
              <a:rPr lang="en-US" sz="3099">
                <a:solidFill>
                  <a:srgbClr val="13110F"/>
                </a:solidFill>
                <a:latin typeface="HK Grotesk"/>
                <a:ea typeface="HK Grotesk"/>
                <a:cs typeface="HK Grotesk"/>
                <a:sym typeface="HK Grotesk"/>
              </a:rPr>
              <a:t> Traditional energy-saving methods focus on single machines, but virtual clusters need global energy efficiency strategies.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Live Migration:</a:t>
            </a:r>
            <a:r>
              <a:rPr lang="en-US" sz="3099">
                <a:solidFill>
                  <a:srgbClr val="B191C7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099">
                <a:solidFill>
                  <a:srgbClr val="13110F"/>
                </a:solidFill>
                <a:latin typeface="HK Grotesk"/>
                <a:ea typeface="HK Grotesk"/>
                <a:cs typeface="HK Grotesk"/>
                <a:sym typeface="HK Grotesk"/>
              </a:rPr>
              <a:t>Workloads can be transferred between nodes, but excessive migration can negatively impact performance.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 Balancing:</a:t>
            </a:r>
            <a:r>
              <a:rPr lang="en-US" sz="3099">
                <a:solidFill>
                  <a:srgbClr val="13110F"/>
                </a:solidFill>
                <a:latin typeface="HK Grotesk"/>
                <a:ea typeface="HK Grotesk"/>
                <a:cs typeface="HK Grotesk"/>
                <a:sym typeface="HK Grotesk"/>
              </a:rPr>
              <a:t> Based on user logins and system load, VMs should be mapped to the best physical nodes and dynamically adjusted to optimize resource use and response time.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3760" y="1109027"/>
            <a:ext cx="1260492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B191C7"/>
                </a:solidFill>
                <a:latin typeface="Loubag"/>
                <a:ea typeface="Loubag"/>
                <a:cs typeface="Loubag"/>
                <a:sym typeface="Loubag"/>
              </a:rPr>
              <a:t>FAST DEPLOYMENT AND EFFECTIVE SCHEDULING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9000511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7002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1" y="0"/>
                </a:lnTo>
                <a:lnTo>
                  <a:pt x="9613601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86340">
            <a:off x="15179218" y="-185507"/>
            <a:ext cx="3106110" cy="2428413"/>
          </a:xfrm>
          <a:custGeom>
            <a:avLst/>
            <a:gdLst/>
            <a:ahLst/>
            <a:cxnLst/>
            <a:rect r="r" b="b" t="t" l="l"/>
            <a:pathLst>
              <a:path h="2428413" w="3106110">
                <a:moveTo>
                  <a:pt x="0" y="0"/>
                </a:moveTo>
                <a:lnTo>
                  <a:pt x="3106110" y="0"/>
                </a:lnTo>
                <a:lnTo>
                  <a:pt x="3106110" y="2428414"/>
                </a:lnTo>
                <a:lnTo>
                  <a:pt x="0" y="2428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266" y="1289686"/>
            <a:ext cx="16492034" cy="872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Template VMs: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Preinstalled software templates speed up VM customization and switching between environments.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Efficient Storage Management</a:t>
            </a:r>
            <a:r>
              <a:rPr lang="en-US" sz="2899">
                <a:solidFill>
                  <a:srgbClr val="B191C7"/>
                </a:solidFill>
                <a:latin typeface="HK Grotesk"/>
                <a:ea typeface="HK Grotesk"/>
                <a:cs typeface="HK Grotesk"/>
                <a:sym typeface="HK Grotesk"/>
              </a:rPr>
              <a:t> : 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Disk space is optimized by reducing duplicate data blocks.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                                     Hash values help identify and manage data blocks.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                                      User profiles store unique data block identifications.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VM Deployment Steps: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Prepare the disk image (using templates for efficiency).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Configure the VM (name, network, CPU, memory).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Choose a destination node (ensuring load balancing).</a:t>
            </a:r>
          </a:p>
          <a:p>
            <a:pPr algn="l" marL="626107" indent="-313054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Execute deployment on each host.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Copy-on-Write (COW) Format: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Saves disk space and shortens deployment time by creating small, efficient backups instead of copying entire disk images.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Preedited Profiles:</a:t>
            </a:r>
            <a:r>
              <a:rPr lang="en-US" sz="2899">
                <a:solidFill>
                  <a:srgbClr val="B191C7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Eas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ily set up multiple VMs using default settings while automatically giving each a unique ID, name, and IP.</a:t>
            </a:r>
          </a:p>
          <a:p>
            <a:pPr algn="l" marL="626107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B191C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Host Selection Strategy : </a:t>
            </a: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Balances workloads and optimally assigns VMs without user concern for the specific host.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552980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B191C7"/>
                </a:solidFill>
                <a:latin typeface="Loubag"/>
                <a:ea typeface="Loubag"/>
                <a:cs typeface="Loubag"/>
                <a:sym typeface="Loubag"/>
              </a:rPr>
              <a:t> High-Performance Virtual Storage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8674398" y="2753432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4541" y="0"/>
            <a:ext cx="9613602" cy="7533568"/>
          </a:xfrm>
          <a:custGeom>
            <a:avLst/>
            <a:gdLst/>
            <a:ahLst/>
            <a:cxnLst/>
            <a:rect r="r" b="b" t="t" l="l"/>
            <a:pathLst>
              <a:path h="7533568" w="9613602">
                <a:moveTo>
                  <a:pt x="0" y="0"/>
                </a:moveTo>
                <a:lnTo>
                  <a:pt x="9613602" y="0"/>
                </a:lnTo>
                <a:lnTo>
                  <a:pt x="9613602" y="7533568"/>
                </a:lnTo>
                <a:lnTo>
                  <a:pt x="0" y="753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DAGgrXo3JpY</dc:identifier>
  <dcterms:modified xsi:type="dcterms:W3CDTF">2011-08-01T06:04:30Z</dcterms:modified>
  <cp:revision>1</cp:revision>
  <dc:title>ccppt</dc:title>
</cp:coreProperties>
</file>